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</p:sldIdLst>
  <p:sldSz cy="8229600" cx="14630400"/>
  <p:notesSz cx="8229600" cy="14630400"/>
  <p:embeddedFontLst>
    <p:embeddedFont>
      <p:font typeface="DM Sans Medium"/>
      <p:regular r:id="rId10"/>
      <p:bold r:id="rId11"/>
      <p:italic r:id="rId12"/>
      <p:boldItalic r:id="rId13"/>
    </p:embeddedFont>
    <p:embeddedFont>
      <p:font typeface="Inter"/>
      <p:regular r:id="rId14"/>
      <p:bold r:id="rId15"/>
      <p:italic r:id="rId16"/>
      <p:boldItalic r:id="rId17"/>
    </p:embeddedFont>
    <p:embeddedFont>
      <p:font typeface="DM Sans Light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DMSansLight-italic.fntdata"/><Relationship Id="rId11" Type="http://schemas.openxmlformats.org/officeDocument/2006/relationships/font" Target="fonts/DMSansMedium-bold.fntdata"/><Relationship Id="rId10" Type="http://schemas.openxmlformats.org/officeDocument/2006/relationships/font" Target="fonts/DMSansMedium-regular.fntdata"/><Relationship Id="rId21" Type="http://schemas.openxmlformats.org/officeDocument/2006/relationships/font" Target="fonts/DMSansLight-boldItalic.fntdata"/><Relationship Id="rId13" Type="http://schemas.openxmlformats.org/officeDocument/2006/relationships/font" Target="fonts/DMSansMedium-boldItalic.fntdata"/><Relationship Id="rId12" Type="http://schemas.openxmlformats.org/officeDocument/2006/relationships/font" Target="fonts/DMSansMedium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Inter-bold.fntdata"/><Relationship Id="rId14" Type="http://schemas.openxmlformats.org/officeDocument/2006/relationships/font" Target="fonts/Inter-regular.fntdata"/><Relationship Id="rId17" Type="http://schemas.openxmlformats.org/officeDocument/2006/relationships/font" Target="fonts/Inter-boldItalic.fntdata"/><Relationship Id="rId16" Type="http://schemas.openxmlformats.org/officeDocument/2006/relationships/font" Target="fonts/Inter-italic.fntdata"/><Relationship Id="rId5" Type="http://schemas.openxmlformats.org/officeDocument/2006/relationships/slide" Target="slides/slide1.xml"/><Relationship Id="rId19" Type="http://schemas.openxmlformats.org/officeDocument/2006/relationships/font" Target="fonts/DMSansLight-bold.fntdata"/><Relationship Id="rId6" Type="http://schemas.openxmlformats.org/officeDocument/2006/relationships/slide" Target="slides/slide2.xml"/><Relationship Id="rId18" Type="http://schemas.openxmlformats.org/officeDocument/2006/relationships/font" Target="fonts/DMSansLight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0.png>
</file>

<file path=ppt/media/image11.png>
</file>

<file path=ppt/media/image12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" name="Google Shape;3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" name="Google Shape;41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" name="Google Shape;57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" name="Google Shape;73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" name="Google Shape;97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5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5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2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4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5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6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6" name="Google Shape;36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8"/>
          <p:cNvSpPr/>
          <p:nvPr/>
        </p:nvSpPr>
        <p:spPr>
          <a:xfrm>
            <a:off x="793790" y="1974294"/>
            <a:ext cx="7556421" cy="21263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AC9EF5"/>
              </a:buClr>
              <a:buSzPts val="4450"/>
              <a:buFont typeface="DM Sans Medium"/>
              <a:buNone/>
            </a:pPr>
            <a:r>
              <a:rPr b="0" i="0" lang="en-US" sz="4450" u="none" cap="none" strike="noStrike">
                <a:solidFill>
                  <a:srgbClr val="AC9EF5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Gestão e Qualidade de Software: Refatorando um Music Player</a:t>
            </a:r>
            <a:endParaRPr b="0" i="0" sz="4450" u="none" cap="none" strike="noStrike"/>
          </a:p>
        </p:txBody>
      </p:sp>
      <p:sp>
        <p:nvSpPr>
          <p:cNvPr id="38" name="Google Shape;38;p8"/>
          <p:cNvSpPr/>
          <p:nvPr/>
        </p:nvSpPr>
        <p:spPr>
          <a:xfrm>
            <a:off x="793790" y="4440793"/>
            <a:ext cx="7556421" cy="1814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6D9D7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D6D9D7"/>
                </a:solidFill>
                <a:latin typeface="Inter"/>
                <a:ea typeface="Inter"/>
                <a:cs typeface="Inter"/>
                <a:sym typeface="Inter"/>
              </a:rPr>
              <a:t>Este trabalho documenta o processo de análise crítica, refatoração arquitetural e implementação de testes unitários em um projeto de Music Player em Python. Nosso foco foi elevar a qualidade do código e a manutenibilidade do sistema, aplicando princípios de Clean Code e isolamento de dependência.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/>
          <p:nvPr/>
        </p:nvSpPr>
        <p:spPr>
          <a:xfrm>
            <a:off x="604242" y="474702"/>
            <a:ext cx="3453051" cy="43160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074"/>
              </a:lnSpc>
              <a:spcBef>
                <a:spcPts val="0"/>
              </a:spcBef>
              <a:spcAft>
                <a:spcPts val="0"/>
              </a:spcAft>
              <a:buClr>
                <a:srgbClr val="AC9EF5"/>
              </a:buClr>
              <a:buSzPts val="2700"/>
              <a:buFont typeface="DM Sans Medium"/>
              <a:buNone/>
            </a:pPr>
            <a:r>
              <a:rPr b="0" i="0" lang="en-US" sz="2700" u="none" cap="none" strike="noStrike">
                <a:solidFill>
                  <a:srgbClr val="AC9EF5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Equipe</a:t>
            </a:r>
            <a:endParaRPr b="0" i="0" sz="2700" u="none" cap="none" strike="noStrike"/>
          </a:p>
        </p:txBody>
      </p:sp>
      <p:sp>
        <p:nvSpPr>
          <p:cNvPr id="45" name="Google Shape;45;p9"/>
          <p:cNvSpPr/>
          <p:nvPr/>
        </p:nvSpPr>
        <p:spPr>
          <a:xfrm>
            <a:off x="604242" y="1320641"/>
            <a:ext cx="6500336" cy="828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259"/>
              </a:lnSpc>
              <a:spcBef>
                <a:spcPts val="0"/>
              </a:spcBef>
              <a:spcAft>
                <a:spcPts val="0"/>
              </a:spcAft>
              <a:buClr>
                <a:srgbClr val="D6D9D7"/>
              </a:buClr>
              <a:buSzPts val="1350"/>
              <a:buFont typeface="Inter"/>
              <a:buNone/>
            </a:pPr>
            <a:r>
              <a:rPr b="0" i="0" lang="en-US" sz="1350" u="none" cap="none" strike="noStrike">
                <a:solidFill>
                  <a:srgbClr val="D6D9D7"/>
                </a:solidFill>
                <a:latin typeface="Inter"/>
                <a:ea typeface="Inter"/>
                <a:cs typeface="Inter"/>
                <a:sym typeface="Inter"/>
              </a:rPr>
              <a:t>Este projeto foi desenvolvido por uma equipe dedicada de estudantes, combinando esforços e conhecimentos para alcançar um resultado de alta qualidade:</a:t>
            </a:r>
            <a:endParaRPr b="0" i="0" sz="1350" u="none" cap="none" strike="noStrike"/>
          </a:p>
        </p:txBody>
      </p:sp>
      <p:sp>
        <p:nvSpPr>
          <p:cNvPr id="46" name="Google Shape;46;p9"/>
          <p:cNvSpPr/>
          <p:nvPr/>
        </p:nvSpPr>
        <p:spPr>
          <a:xfrm>
            <a:off x="604242" y="2304693"/>
            <a:ext cx="6500336" cy="2762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9259"/>
              </a:lnSpc>
              <a:spcBef>
                <a:spcPts val="0"/>
              </a:spcBef>
              <a:spcAft>
                <a:spcPts val="0"/>
              </a:spcAft>
              <a:buClr>
                <a:srgbClr val="D6D9D7"/>
              </a:buClr>
              <a:buSzPts val="1350"/>
              <a:buFont typeface="Inter"/>
              <a:buChar char="•"/>
            </a:pPr>
            <a:r>
              <a:rPr b="0" i="0" lang="en-US" sz="1350" u="none" cap="none" strike="noStrike">
                <a:solidFill>
                  <a:srgbClr val="D6D9D7"/>
                </a:solidFill>
                <a:latin typeface="Inter"/>
                <a:ea typeface="Inter"/>
                <a:cs typeface="Inter"/>
                <a:sym typeface="Inter"/>
              </a:rPr>
              <a:t>Angelo Rodrigues 824139676</a:t>
            </a:r>
            <a:endParaRPr b="0" i="0" sz="1350" u="none" cap="none" strike="noStrike"/>
          </a:p>
        </p:txBody>
      </p:sp>
      <p:sp>
        <p:nvSpPr>
          <p:cNvPr id="47" name="Google Shape;47;p9"/>
          <p:cNvSpPr/>
          <p:nvPr/>
        </p:nvSpPr>
        <p:spPr>
          <a:xfrm>
            <a:off x="604242" y="2641282"/>
            <a:ext cx="6500336" cy="2762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9259"/>
              </a:lnSpc>
              <a:spcBef>
                <a:spcPts val="0"/>
              </a:spcBef>
              <a:spcAft>
                <a:spcPts val="0"/>
              </a:spcAft>
              <a:buClr>
                <a:srgbClr val="D6D9D7"/>
              </a:buClr>
              <a:buSzPts val="1350"/>
              <a:buFont typeface="Inter"/>
              <a:buChar char="•"/>
            </a:pPr>
            <a:r>
              <a:rPr b="0" i="0" lang="en-US" sz="1350" u="none" cap="none" strike="noStrike">
                <a:solidFill>
                  <a:srgbClr val="D6D9D7"/>
                </a:solidFill>
                <a:latin typeface="Inter"/>
                <a:ea typeface="Inter"/>
                <a:cs typeface="Inter"/>
                <a:sym typeface="Inter"/>
              </a:rPr>
              <a:t>Barbara Tracanella 824124152</a:t>
            </a:r>
            <a:endParaRPr b="0" i="0" sz="1350" u="none" cap="none" strike="noStrike"/>
          </a:p>
        </p:txBody>
      </p:sp>
      <p:sp>
        <p:nvSpPr>
          <p:cNvPr id="48" name="Google Shape;48;p9"/>
          <p:cNvSpPr/>
          <p:nvPr/>
        </p:nvSpPr>
        <p:spPr>
          <a:xfrm>
            <a:off x="604242" y="2977872"/>
            <a:ext cx="6500336" cy="2762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9259"/>
              </a:lnSpc>
              <a:spcBef>
                <a:spcPts val="0"/>
              </a:spcBef>
              <a:spcAft>
                <a:spcPts val="0"/>
              </a:spcAft>
              <a:buClr>
                <a:srgbClr val="D6D9D7"/>
              </a:buClr>
              <a:buSzPts val="1350"/>
              <a:buFont typeface="Inter"/>
              <a:buChar char="•"/>
            </a:pPr>
            <a:r>
              <a:rPr b="0" i="0" lang="en-US" sz="1350" u="none" cap="none" strike="noStrike">
                <a:solidFill>
                  <a:srgbClr val="D6D9D7"/>
                </a:solidFill>
                <a:latin typeface="Inter"/>
                <a:ea typeface="Inter"/>
                <a:cs typeface="Inter"/>
                <a:sym typeface="Inter"/>
              </a:rPr>
              <a:t>Erick Domingues Soares 82414486</a:t>
            </a:r>
            <a:endParaRPr b="0" i="0" sz="1350" u="none" cap="none" strike="noStrike"/>
          </a:p>
        </p:txBody>
      </p:sp>
      <p:sp>
        <p:nvSpPr>
          <p:cNvPr id="49" name="Google Shape;49;p9"/>
          <p:cNvSpPr/>
          <p:nvPr/>
        </p:nvSpPr>
        <p:spPr>
          <a:xfrm>
            <a:off x="604242" y="3314462"/>
            <a:ext cx="6500336" cy="2762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9259"/>
              </a:lnSpc>
              <a:spcBef>
                <a:spcPts val="0"/>
              </a:spcBef>
              <a:spcAft>
                <a:spcPts val="0"/>
              </a:spcAft>
              <a:buClr>
                <a:srgbClr val="D6D9D7"/>
              </a:buClr>
              <a:buSzPts val="1350"/>
              <a:buFont typeface="Inter"/>
              <a:buChar char="•"/>
            </a:pPr>
            <a:r>
              <a:rPr b="0" i="0" lang="en-US" sz="1350" u="none" cap="none" strike="noStrike">
                <a:solidFill>
                  <a:srgbClr val="D6D9D7"/>
                </a:solidFill>
                <a:latin typeface="Inter"/>
                <a:ea typeface="Inter"/>
                <a:cs typeface="Inter"/>
                <a:sym typeface="Inter"/>
              </a:rPr>
              <a:t>Eduardo Baptistella Gonçalves 824147595</a:t>
            </a:r>
            <a:endParaRPr b="0" i="0" sz="1350" u="none" cap="none" strike="noStrike"/>
          </a:p>
        </p:txBody>
      </p:sp>
      <p:sp>
        <p:nvSpPr>
          <p:cNvPr id="50" name="Google Shape;50;p9"/>
          <p:cNvSpPr/>
          <p:nvPr/>
        </p:nvSpPr>
        <p:spPr>
          <a:xfrm>
            <a:off x="604242" y="3651052"/>
            <a:ext cx="6500336" cy="2762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9259"/>
              </a:lnSpc>
              <a:spcBef>
                <a:spcPts val="0"/>
              </a:spcBef>
              <a:spcAft>
                <a:spcPts val="0"/>
              </a:spcAft>
              <a:buClr>
                <a:srgbClr val="D6D9D7"/>
              </a:buClr>
              <a:buSzPts val="1350"/>
              <a:buFont typeface="Inter"/>
              <a:buChar char="•"/>
            </a:pPr>
            <a:r>
              <a:rPr b="0" i="0" lang="en-US" sz="1350" u="none" cap="none" strike="noStrike">
                <a:solidFill>
                  <a:srgbClr val="D6D9D7"/>
                </a:solidFill>
                <a:latin typeface="Inter"/>
                <a:ea typeface="Inter"/>
                <a:cs typeface="Inter"/>
                <a:sym typeface="Inter"/>
              </a:rPr>
              <a:t>Gabriel Prieto Lima 824142064</a:t>
            </a:r>
            <a:endParaRPr b="0" i="0" sz="1350" u="none" cap="none" strike="noStrike"/>
          </a:p>
        </p:txBody>
      </p:sp>
      <p:sp>
        <p:nvSpPr>
          <p:cNvPr id="51" name="Google Shape;51;p9"/>
          <p:cNvSpPr/>
          <p:nvPr/>
        </p:nvSpPr>
        <p:spPr>
          <a:xfrm>
            <a:off x="604242" y="3987641"/>
            <a:ext cx="6500336" cy="2762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9259"/>
              </a:lnSpc>
              <a:spcBef>
                <a:spcPts val="0"/>
              </a:spcBef>
              <a:spcAft>
                <a:spcPts val="0"/>
              </a:spcAft>
              <a:buClr>
                <a:srgbClr val="D6D9D7"/>
              </a:buClr>
              <a:buSzPts val="1350"/>
              <a:buFont typeface="Inter"/>
              <a:buChar char="•"/>
            </a:pPr>
            <a:r>
              <a:rPr b="0" i="0" lang="en-US" sz="1350" u="none" cap="none" strike="noStrike">
                <a:solidFill>
                  <a:srgbClr val="D6D9D7"/>
                </a:solidFill>
                <a:latin typeface="Inter"/>
                <a:ea typeface="Inter"/>
                <a:cs typeface="Inter"/>
                <a:sym typeface="Inter"/>
              </a:rPr>
              <a:t>Wellington de Oliveira Sousa 825240209</a:t>
            </a:r>
            <a:endParaRPr b="0" i="0" sz="1350" u="none" cap="none" strike="noStrike"/>
          </a:p>
        </p:txBody>
      </p:sp>
      <p:sp>
        <p:nvSpPr>
          <p:cNvPr id="52" name="Google Shape;52;p9"/>
          <p:cNvSpPr/>
          <p:nvPr/>
        </p:nvSpPr>
        <p:spPr>
          <a:xfrm>
            <a:off x="604242" y="4419243"/>
            <a:ext cx="6500336" cy="5524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259"/>
              </a:lnSpc>
              <a:spcBef>
                <a:spcPts val="0"/>
              </a:spcBef>
              <a:spcAft>
                <a:spcPts val="0"/>
              </a:spcAft>
              <a:buClr>
                <a:srgbClr val="D6D9D7"/>
              </a:buClr>
              <a:buSzPts val="1350"/>
              <a:buFont typeface="Inter"/>
              <a:buNone/>
            </a:pPr>
            <a:r>
              <a:rPr b="0" i="0" lang="en-US" sz="1350" u="none" cap="none" strike="noStrike">
                <a:solidFill>
                  <a:srgbClr val="D6D9D7"/>
                </a:solidFill>
                <a:latin typeface="Inter"/>
                <a:ea typeface="Inter"/>
                <a:cs typeface="Inter"/>
                <a:sym typeface="Inter"/>
              </a:rPr>
              <a:t>Nosso objetivo comum foi transformar um código funcional, mas com falhas, em um sistema robusto e de fácil manutenção.</a:t>
            </a:r>
            <a:endParaRPr b="0" i="0" sz="1350" u="none" cap="none" strike="noStrike"/>
          </a:p>
        </p:txBody>
      </p:sp>
      <p:pic>
        <p:nvPicPr>
          <p:cNvPr descr="preencoded.png" id="53" name="Google Shape;53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33442" y="1359456"/>
            <a:ext cx="6500336" cy="6500336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9"/>
          <p:cNvSpPr/>
          <p:nvPr/>
        </p:nvSpPr>
        <p:spPr>
          <a:xfrm>
            <a:off x="604242" y="8248174"/>
            <a:ext cx="13421916" cy="5524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259"/>
              </a:lnSpc>
              <a:spcBef>
                <a:spcPts val="0"/>
              </a:spcBef>
              <a:spcAft>
                <a:spcPts val="0"/>
              </a:spcAft>
              <a:buClr>
                <a:srgbClr val="D6D9D7"/>
              </a:buClr>
              <a:buSzPts val="1350"/>
              <a:buFont typeface="Inter"/>
              <a:buNone/>
            </a:pPr>
            <a:r>
              <a:rPr b="0" i="0" lang="en-US" sz="1350" u="none" cap="none" strike="noStrike">
                <a:solidFill>
                  <a:srgbClr val="D6D9D7"/>
                </a:solidFill>
                <a:latin typeface="Inter"/>
                <a:ea typeface="Inter"/>
                <a:cs typeface="Inter"/>
                <a:sym typeface="Inter"/>
              </a:rPr>
              <a:t>A colaboração foi fundamental, e cada membro contribuiu significativamente para a análise, refatoração e teste do Music Player. Você pode conferir o repositório original do projeto no GitHub: GitHub Project</a:t>
            </a:r>
            <a:endParaRPr b="0" i="0" sz="1350" u="none" cap="none" strike="noStrike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0"/>
          <p:cNvSpPr/>
          <p:nvPr/>
        </p:nvSpPr>
        <p:spPr>
          <a:xfrm>
            <a:off x="793790" y="1032272"/>
            <a:ext cx="11106507" cy="5669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AC9EF5"/>
              </a:buClr>
              <a:buSzPts val="3550"/>
              <a:buFont typeface="DM Sans Medium"/>
              <a:buNone/>
            </a:pPr>
            <a:r>
              <a:rPr b="0" i="0" lang="en-US" sz="3550" u="none" cap="none" strike="noStrike">
                <a:solidFill>
                  <a:srgbClr val="AC9EF5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Desafios do Código Original: Débito Técnico Elevado</a:t>
            </a:r>
            <a:endParaRPr b="0" i="0" sz="3550" u="none" cap="none" strike="noStrike"/>
          </a:p>
        </p:txBody>
      </p:sp>
      <p:sp>
        <p:nvSpPr>
          <p:cNvPr id="61" name="Google Shape;61;p10"/>
          <p:cNvSpPr/>
          <p:nvPr/>
        </p:nvSpPr>
        <p:spPr>
          <a:xfrm>
            <a:off x="793790" y="2052876"/>
            <a:ext cx="13042821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6D9D7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D6D9D7"/>
                </a:solidFill>
                <a:latin typeface="Inter"/>
                <a:ea typeface="Inter"/>
                <a:cs typeface="Inter"/>
                <a:sym typeface="Inter"/>
              </a:rPr>
              <a:t>A versão inicial do Music Player, embora funcional, apresentava sérias deficiências que comprometiam sua sustentabilidade a longo prazo. Analisamos o código e identificamos problemas críticos que geraram um </a:t>
            </a:r>
            <a:r>
              <a:rPr b="1" i="0" lang="en-US" sz="1750" u="none" cap="none" strike="noStrike">
                <a:solidFill>
                  <a:srgbClr val="D6D9D7"/>
                </a:solidFill>
                <a:latin typeface="Inter"/>
                <a:ea typeface="Inter"/>
                <a:cs typeface="Inter"/>
                <a:sym typeface="Inter"/>
              </a:rPr>
              <a:t>alto débito técnico</a:t>
            </a:r>
            <a:r>
              <a:rPr b="0" i="0" lang="en-US" sz="1750" u="none" cap="none" strike="noStrike">
                <a:solidFill>
                  <a:srgbClr val="D6D9D7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endParaRPr b="0" i="0" sz="1750" u="none" cap="none" strike="noStrike"/>
          </a:p>
        </p:txBody>
      </p:sp>
      <p:sp>
        <p:nvSpPr>
          <p:cNvPr id="62" name="Google Shape;62;p10"/>
          <p:cNvSpPr/>
          <p:nvPr/>
        </p:nvSpPr>
        <p:spPr>
          <a:xfrm>
            <a:off x="793790" y="3396734"/>
            <a:ext cx="6407944" cy="3182422"/>
          </a:xfrm>
          <a:prstGeom prst="roundRect">
            <a:avLst>
              <a:gd fmla="val 4597" name="adj"/>
            </a:avLst>
          </a:prstGeom>
          <a:solidFill>
            <a:srgbClr val="2D3133"/>
          </a:solidFill>
          <a:ln cap="flat" cmpd="sng" w="30475">
            <a:solidFill>
              <a:srgbClr val="65696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0"/>
          <p:cNvSpPr/>
          <p:nvPr/>
        </p:nvSpPr>
        <p:spPr>
          <a:xfrm>
            <a:off x="763310" y="3396734"/>
            <a:ext cx="121920" cy="3182422"/>
          </a:xfrm>
          <a:prstGeom prst="roundRect">
            <a:avLst>
              <a:gd fmla="val 27907" name="adj"/>
            </a:avLst>
          </a:prstGeom>
          <a:solidFill>
            <a:srgbClr val="AC9E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0"/>
          <p:cNvSpPr/>
          <p:nvPr/>
        </p:nvSpPr>
        <p:spPr>
          <a:xfrm>
            <a:off x="1142524" y="3654028"/>
            <a:ext cx="3143488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AC9EF5"/>
              </a:buClr>
              <a:buSzPts val="2200"/>
              <a:buFont typeface="DM Sans Medium"/>
              <a:buNone/>
            </a:pPr>
            <a:r>
              <a:rPr b="0" i="0" lang="en-US" sz="2200" u="none" cap="none" strike="noStrike">
                <a:solidFill>
                  <a:srgbClr val="AC9EF5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Fragilidade Arquitetural</a:t>
            </a:r>
            <a:endParaRPr b="0" i="0" sz="2200" u="none" cap="none" strike="noStrike"/>
          </a:p>
        </p:txBody>
      </p:sp>
      <p:sp>
        <p:nvSpPr>
          <p:cNvPr id="65" name="Google Shape;65;p10"/>
          <p:cNvSpPr/>
          <p:nvPr/>
        </p:nvSpPr>
        <p:spPr>
          <a:xfrm>
            <a:off x="1142524" y="4144447"/>
            <a:ext cx="5801916" cy="21774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6D9D7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D6D9D7"/>
                </a:solidFill>
                <a:latin typeface="Inter"/>
                <a:ea typeface="Inter"/>
                <a:cs typeface="Inter"/>
                <a:sym typeface="Inter"/>
              </a:rPr>
              <a:t>A classe principal violava o Princípio da Responsabilidade Única (SRP), resultando em alto acoplamento entre a Interface de Usuário (UI) e dependências de hardware. Isso impossibilitava testes unitários isolados, evidenciando um design incorreto.</a:t>
            </a:r>
            <a:endParaRPr b="0" i="0" sz="1750" u="none" cap="none" strike="noStrike"/>
          </a:p>
        </p:txBody>
      </p:sp>
      <p:sp>
        <p:nvSpPr>
          <p:cNvPr id="66" name="Google Shape;66;p10"/>
          <p:cNvSpPr/>
          <p:nvPr/>
        </p:nvSpPr>
        <p:spPr>
          <a:xfrm>
            <a:off x="7428548" y="3396734"/>
            <a:ext cx="6408063" cy="3182422"/>
          </a:xfrm>
          <a:prstGeom prst="roundRect">
            <a:avLst>
              <a:gd fmla="val 4597" name="adj"/>
            </a:avLst>
          </a:prstGeom>
          <a:solidFill>
            <a:srgbClr val="2D3133"/>
          </a:solidFill>
          <a:ln cap="flat" cmpd="sng" w="30475">
            <a:solidFill>
              <a:srgbClr val="65696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0"/>
          <p:cNvSpPr/>
          <p:nvPr/>
        </p:nvSpPr>
        <p:spPr>
          <a:xfrm>
            <a:off x="7398067" y="3396734"/>
            <a:ext cx="121920" cy="3182422"/>
          </a:xfrm>
          <a:prstGeom prst="roundRect">
            <a:avLst>
              <a:gd fmla="val 27907" name="adj"/>
            </a:avLst>
          </a:prstGeom>
          <a:solidFill>
            <a:srgbClr val="AC9E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0"/>
          <p:cNvSpPr/>
          <p:nvPr/>
        </p:nvSpPr>
        <p:spPr>
          <a:xfrm>
            <a:off x="7777282" y="3654028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AC9EF5"/>
              </a:buClr>
              <a:buSzPts val="2200"/>
              <a:buFont typeface="DM Sans Medium"/>
              <a:buNone/>
            </a:pPr>
            <a:r>
              <a:rPr b="0" i="0" lang="en-US" sz="2200" u="none" cap="none" strike="noStrike">
                <a:solidFill>
                  <a:srgbClr val="AC9EF5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Baixa Transparência</a:t>
            </a:r>
            <a:endParaRPr b="0" i="0" sz="2200" u="none" cap="none" strike="noStrike"/>
          </a:p>
        </p:txBody>
      </p:sp>
      <p:sp>
        <p:nvSpPr>
          <p:cNvPr id="69" name="Google Shape;69;p10"/>
          <p:cNvSpPr/>
          <p:nvPr/>
        </p:nvSpPr>
        <p:spPr>
          <a:xfrm>
            <a:off x="7777282" y="4144447"/>
            <a:ext cx="5802035" cy="1814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6D9D7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D6D9D7"/>
                </a:solidFill>
                <a:latin typeface="Inter"/>
                <a:ea typeface="Inter"/>
                <a:cs typeface="Inter"/>
                <a:sym typeface="Inter"/>
              </a:rPr>
              <a:t>O código era desprovido de comentários estratégicos e docstrings, o que aumentava o custo cognitivo para qualquer desenvolvedor que precisasse entender sua lógica. A falta de um README.md completo dificultava a colaboração e a adoção do projeto.</a:t>
            </a:r>
            <a:endParaRPr b="0" i="0" sz="1750" u="none" cap="none" strike="noStrike"/>
          </a:p>
        </p:txBody>
      </p:sp>
      <p:sp>
        <p:nvSpPr>
          <p:cNvPr id="70" name="Google Shape;70;p10"/>
          <p:cNvSpPr/>
          <p:nvPr/>
        </p:nvSpPr>
        <p:spPr>
          <a:xfrm>
            <a:off x="793790" y="6834307"/>
            <a:ext cx="130428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6D9D7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D6D9D7"/>
                </a:solidFill>
                <a:latin typeface="Inter"/>
                <a:ea typeface="Inter"/>
                <a:cs typeface="Inter"/>
                <a:sym typeface="Inter"/>
              </a:rPr>
              <a:t>Essas falhas tornavam o software inviável para manutenção e evolução, exigindo uma reforma emergencial.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1"/>
          <p:cNvSpPr/>
          <p:nvPr/>
        </p:nvSpPr>
        <p:spPr>
          <a:xfrm>
            <a:off x="725567" y="571262"/>
            <a:ext cx="10097810" cy="5182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615"/>
              </a:lnSpc>
              <a:spcBef>
                <a:spcPts val="0"/>
              </a:spcBef>
              <a:spcAft>
                <a:spcPts val="0"/>
              </a:spcAft>
              <a:buClr>
                <a:srgbClr val="AC9EF5"/>
              </a:buClr>
              <a:buSzPts val="3250"/>
              <a:buFont typeface="DM Sans Medium"/>
              <a:buNone/>
            </a:pPr>
            <a:r>
              <a:rPr b="0" i="0" lang="en-US" sz="3250" u="none" cap="none" strike="noStrike">
                <a:solidFill>
                  <a:srgbClr val="AC9EF5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Nossa Estratégia de Refatoração: Rumo à Qualidade</a:t>
            </a:r>
            <a:endParaRPr b="0" i="0" sz="3250" u="none" cap="none" strike="noStrike"/>
          </a:p>
        </p:txBody>
      </p:sp>
      <p:sp>
        <p:nvSpPr>
          <p:cNvPr id="77" name="Google Shape;77;p11"/>
          <p:cNvSpPr/>
          <p:nvPr/>
        </p:nvSpPr>
        <p:spPr>
          <a:xfrm>
            <a:off x="725567" y="1504117"/>
            <a:ext cx="13179266" cy="3315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D6D9D7"/>
              </a:buClr>
              <a:buSzPts val="1600"/>
              <a:buFont typeface="Inter"/>
              <a:buNone/>
            </a:pPr>
            <a:r>
              <a:rPr b="0" i="0" lang="en-US" sz="1600" u="none" cap="none" strike="noStrike">
                <a:solidFill>
                  <a:srgbClr val="D6D9D7"/>
                </a:solidFill>
                <a:latin typeface="Inter"/>
                <a:ea typeface="Inter"/>
                <a:cs typeface="Inter"/>
                <a:sym typeface="Inter"/>
              </a:rPr>
              <a:t>Para reverter o cenário de débito técnico, aplicamos princípios de Clean Code e Engenharia de Software. Nossa estratégia focou em:</a:t>
            </a:r>
            <a:endParaRPr b="0" i="0" sz="1600" u="none" cap="none" strike="noStrike"/>
          </a:p>
        </p:txBody>
      </p:sp>
      <p:sp>
        <p:nvSpPr>
          <p:cNvPr id="78" name="Google Shape;78;p11"/>
          <p:cNvSpPr/>
          <p:nvPr/>
        </p:nvSpPr>
        <p:spPr>
          <a:xfrm>
            <a:off x="3864888" y="2068830"/>
            <a:ext cx="207288" cy="2590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D6D9D7"/>
              </a:buClr>
              <a:buSzPts val="1600"/>
              <a:buFont typeface="DM Sans Light"/>
              <a:buNone/>
            </a:pPr>
            <a:r>
              <a:rPr b="0" i="0" lang="en-US" sz="1600" u="none" cap="none" strike="noStrike">
                <a:solidFill>
                  <a:srgbClr val="D6D9D7"/>
                </a:solidFill>
                <a:latin typeface="DM Sans Light"/>
                <a:ea typeface="DM Sans Light"/>
                <a:cs typeface="DM Sans Light"/>
                <a:sym typeface="DM Sans Light"/>
              </a:rPr>
              <a:t>01</a:t>
            </a:r>
            <a:endParaRPr b="0" i="0" sz="1600" u="none" cap="none" strike="noStrike"/>
          </a:p>
        </p:txBody>
      </p:sp>
      <p:sp>
        <p:nvSpPr>
          <p:cNvPr id="79" name="Google Shape;79;p11"/>
          <p:cNvSpPr/>
          <p:nvPr/>
        </p:nvSpPr>
        <p:spPr>
          <a:xfrm>
            <a:off x="725567" y="2398276"/>
            <a:ext cx="6485930" cy="22860"/>
          </a:xfrm>
          <a:prstGeom prst="rect">
            <a:avLst/>
          </a:prstGeom>
          <a:solidFill>
            <a:srgbClr val="AC9E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1"/>
          <p:cNvSpPr/>
          <p:nvPr/>
        </p:nvSpPr>
        <p:spPr>
          <a:xfrm>
            <a:off x="1930956" y="2547580"/>
            <a:ext cx="4075152" cy="3239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7500"/>
              </a:lnSpc>
              <a:spcBef>
                <a:spcPts val="0"/>
              </a:spcBef>
              <a:spcAft>
                <a:spcPts val="0"/>
              </a:spcAft>
              <a:buClr>
                <a:srgbClr val="AC9EF5"/>
              </a:buClr>
              <a:buSzPts val="2000"/>
              <a:buFont typeface="DM Sans Medium"/>
              <a:buNone/>
            </a:pPr>
            <a:r>
              <a:rPr b="0" i="0" lang="en-US" sz="2000" u="none" cap="none" strike="noStrike">
                <a:solidFill>
                  <a:srgbClr val="AC9EF5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Isolamento de Dependência (DIP)</a:t>
            </a:r>
            <a:endParaRPr b="0" i="0" sz="2000" u="none" cap="none" strike="noStrike"/>
          </a:p>
        </p:txBody>
      </p:sp>
      <p:sp>
        <p:nvSpPr>
          <p:cNvPr id="81" name="Google Shape;81;p11"/>
          <p:cNvSpPr/>
          <p:nvPr/>
        </p:nvSpPr>
        <p:spPr>
          <a:xfrm>
            <a:off x="725567" y="2995851"/>
            <a:ext cx="6485930" cy="9947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D6D9D7"/>
              </a:buClr>
              <a:buSzPts val="1600"/>
              <a:buFont typeface="Inter"/>
              <a:buNone/>
            </a:pPr>
            <a:r>
              <a:rPr b="0" i="0" lang="en-US" sz="1600" u="none" cap="none" strike="noStrike">
                <a:solidFill>
                  <a:srgbClr val="D6D9D7"/>
                </a:solidFill>
                <a:latin typeface="Inter"/>
                <a:ea typeface="Inter"/>
                <a:cs typeface="Inter"/>
                <a:sym typeface="Inter"/>
              </a:rPr>
              <a:t> Utilizamos mocking e patching para substituir dependências gráficas e de hardware. Isso permitiu a criação de instâncias da UI em ambientes de teste controlados e viabilizou a testabilidade.</a:t>
            </a:r>
            <a:endParaRPr b="0" i="0" sz="1600" u="none" cap="none" strike="noStrike"/>
          </a:p>
        </p:txBody>
      </p:sp>
      <p:sp>
        <p:nvSpPr>
          <p:cNvPr id="82" name="Google Shape;82;p11"/>
          <p:cNvSpPr/>
          <p:nvPr/>
        </p:nvSpPr>
        <p:spPr>
          <a:xfrm>
            <a:off x="10558105" y="2068830"/>
            <a:ext cx="207288" cy="2590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D6D9D7"/>
              </a:buClr>
              <a:buSzPts val="1600"/>
              <a:buFont typeface="DM Sans Light"/>
              <a:buNone/>
            </a:pPr>
            <a:r>
              <a:rPr b="0" i="0" lang="en-US" sz="1600" u="none" cap="none" strike="noStrike">
                <a:solidFill>
                  <a:srgbClr val="D6D9D7"/>
                </a:solidFill>
                <a:latin typeface="DM Sans Light"/>
                <a:ea typeface="DM Sans Light"/>
                <a:cs typeface="DM Sans Light"/>
                <a:sym typeface="DM Sans Light"/>
              </a:rPr>
              <a:t>02</a:t>
            </a:r>
            <a:endParaRPr b="0" i="0" sz="1600" u="none" cap="none" strike="noStrike"/>
          </a:p>
        </p:txBody>
      </p:sp>
      <p:sp>
        <p:nvSpPr>
          <p:cNvPr id="83" name="Google Shape;83;p11"/>
          <p:cNvSpPr/>
          <p:nvPr/>
        </p:nvSpPr>
        <p:spPr>
          <a:xfrm>
            <a:off x="7418784" y="2398276"/>
            <a:ext cx="6486049" cy="22860"/>
          </a:xfrm>
          <a:prstGeom prst="rect">
            <a:avLst/>
          </a:prstGeom>
          <a:solidFill>
            <a:srgbClr val="AC9E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1"/>
          <p:cNvSpPr/>
          <p:nvPr/>
        </p:nvSpPr>
        <p:spPr>
          <a:xfrm>
            <a:off x="9366052" y="2547580"/>
            <a:ext cx="2591395" cy="3239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500"/>
              </a:lnSpc>
              <a:spcBef>
                <a:spcPts val="0"/>
              </a:spcBef>
              <a:spcAft>
                <a:spcPts val="0"/>
              </a:spcAft>
              <a:buClr>
                <a:srgbClr val="AC9EF5"/>
              </a:buClr>
              <a:buSzPts val="2000"/>
              <a:buFont typeface="DM Sans Medium"/>
              <a:buNone/>
            </a:pPr>
            <a:r>
              <a:rPr b="0" i="0" lang="en-US" sz="2000" u="none" cap="none" strike="noStrike">
                <a:solidFill>
                  <a:srgbClr val="AC9EF5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Modularidade e SRP</a:t>
            </a:r>
            <a:endParaRPr b="0" i="0" sz="2000" u="none" cap="none" strike="noStrike"/>
          </a:p>
        </p:txBody>
      </p:sp>
      <p:sp>
        <p:nvSpPr>
          <p:cNvPr id="85" name="Google Shape;85;p11"/>
          <p:cNvSpPr/>
          <p:nvPr/>
        </p:nvSpPr>
        <p:spPr>
          <a:xfrm>
            <a:off x="7418784" y="2995851"/>
            <a:ext cx="6486049" cy="13263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D6D9D7"/>
              </a:buClr>
              <a:buSzPts val="1600"/>
              <a:buFont typeface="Inter"/>
              <a:buNone/>
            </a:pPr>
            <a:r>
              <a:rPr b="0" i="0" lang="en-US" sz="1600" u="none" cap="none" strike="noStrike">
                <a:solidFill>
                  <a:srgbClr val="D6D9D7"/>
                </a:solidFill>
                <a:latin typeface="Inter"/>
                <a:ea typeface="Inter"/>
                <a:cs typeface="Inter"/>
                <a:sym typeface="Inter"/>
              </a:rPr>
              <a:t>Dividimos o sistema em módulos autônomos, como src/song_controller.py (lógica de negócios e áudio) e src/ui.py (apresentação e orquestração). Essa separação garante baixo acoplamento e facilita a manutenção.</a:t>
            </a:r>
            <a:endParaRPr b="0" i="0" sz="1600" u="none" cap="none" strike="noStrike"/>
          </a:p>
        </p:txBody>
      </p:sp>
      <p:sp>
        <p:nvSpPr>
          <p:cNvPr id="86" name="Google Shape;86;p11"/>
          <p:cNvSpPr/>
          <p:nvPr/>
        </p:nvSpPr>
        <p:spPr>
          <a:xfrm>
            <a:off x="3864888" y="4684871"/>
            <a:ext cx="207288" cy="2590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D6D9D7"/>
              </a:buClr>
              <a:buSzPts val="1600"/>
              <a:buFont typeface="DM Sans Light"/>
              <a:buNone/>
            </a:pPr>
            <a:r>
              <a:rPr b="0" i="0" lang="en-US" sz="1600" u="none" cap="none" strike="noStrike">
                <a:solidFill>
                  <a:srgbClr val="D6D9D7"/>
                </a:solidFill>
                <a:latin typeface="DM Sans Light"/>
                <a:ea typeface="DM Sans Light"/>
                <a:cs typeface="DM Sans Light"/>
                <a:sym typeface="DM Sans Light"/>
              </a:rPr>
              <a:t>03</a:t>
            </a:r>
            <a:endParaRPr b="0" i="0" sz="1600" u="none" cap="none" strike="noStrike"/>
          </a:p>
        </p:txBody>
      </p:sp>
      <p:sp>
        <p:nvSpPr>
          <p:cNvPr id="87" name="Google Shape;87;p11"/>
          <p:cNvSpPr/>
          <p:nvPr/>
        </p:nvSpPr>
        <p:spPr>
          <a:xfrm>
            <a:off x="725567" y="5014317"/>
            <a:ext cx="6485930" cy="22860"/>
          </a:xfrm>
          <a:prstGeom prst="rect">
            <a:avLst/>
          </a:prstGeom>
          <a:solidFill>
            <a:srgbClr val="AC9E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1"/>
          <p:cNvSpPr/>
          <p:nvPr/>
        </p:nvSpPr>
        <p:spPr>
          <a:xfrm>
            <a:off x="2382798" y="5163622"/>
            <a:ext cx="3171468" cy="3239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500"/>
              </a:lnSpc>
              <a:spcBef>
                <a:spcPts val="0"/>
              </a:spcBef>
              <a:spcAft>
                <a:spcPts val="0"/>
              </a:spcAft>
              <a:buClr>
                <a:srgbClr val="AC9EF5"/>
              </a:buClr>
              <a:buSzPts val="2000"/>
              <a:buFont typeface="DM Sans Medium"/>
              <a:buNone/>
            </a:pPr>
            <a:r>
              <a:rPr b="0" i="0" lang="en-US" sz="2000" u="none" cap="none" strike="noStrike">
                <a:solidFill>
                  <a:srgbClr val="AC9EF5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Adição de Documentação</a:t>
            </a:r>
            <a:endParaRPr b="0" i="0" sz="2000" u="none" cap="none" strike="noStrike"/>
          </a:p>
        </p:txBody>
      </p:sp>
      <p:sp>
        <p:nvSpPr>
          <p:cNvPr id="89" name="Google Shape;89;p11"/>
          <p:cNvSpPr/>
          <p:nvPr/>
        </p:nvSpPr>
        <p:spPr>
          <a:xfrm>
            <a:off x="725567" y="5611892"/>
            <a:ext cx="6485930" cy="13263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D6D9D7"/>
              </a:buClr>
              <a:buSzPts val="1600"/>
              <a:buFont typeface="Inter"/>
              <a:buNone/>
            </a:pPr>
            <a:r>
              <a:rPr b="0" i="0" lang="en-US" sz="1600" u="none" cap="none" strike="noStrike">
                <a:solidFill>
                  <a:srgbClr val="D6D9D7"/>
                </a:solidFill>
                <a:latin typeface="Inter"/>
                <a:ea typeface="Inter"/>
                <a:cs typeface="Inter"/>
                <a:sym typeface="Inter"/>
              </a:rPr>
              <a:t>Incluímos docstrings completas para classes e métodos, além de comentários estratégicos. Isso tornou o código autoexplicativo, elevando a legibilidade e reduzindo o custo cognitivo para novos desenvolvedores.</a:t>
            </a:r>
            <a:endParaRPr b="0" i="0" sz="1600" u="none" cap="none" strike="noStrike"/>
          </a:p>
        </p:txBody>
      </p:sp>
      <p:sp>
        <p:nvSpPr>
          <p:cNvPr id="90" name="Google Shape;90;p11"/>
          <p:cNvSpPr/>
          <p:nvPr/>
        </p:nvSpPr>
        <p:spPr>
          <a:xfrm>
            <a:off x="10558105" y="4684871"/>
            <a:ext cx="207288" cy="2590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D6D9D7"/>
              </a:buClr>
              <a:buSzPts val="1600"/>
              <a:buFont typeface="DM Sans Light"/>
              <a:buNone/>
            </a:pPr>
            <a:r>
              <a:rPr b="0" i="0" lang="en-US" sz="1600" u="none" cap="none" strike="noStrike">
                <a:solidFill>
                  <a:srgbClr val="D6D9D7"/>
                </a:solidFill>
                <a:latin typeface="DM Sans Light"/>
                <a:ea typeface="DM Sans Light"/>
                <a:cs typeface="DM Sans Light"/>
                <a:sym typeface="DM Sans Light"/>
              </a:rPr>
              <a:t>04</a:t>
            </a:r>
            <a:endParaRPr b="0" i="0" sz="1600" u="none" cap="none" strike="noStrike"/>
          </a:p>
        </p:txBody>
      </p:sp>
      <p:sp>
        <p:nvSpPr>
          <p:cNvPr id="91" name="Google Shape;91;p11"/>
          <p:cNvSpPr/>
          <p:nvPr/>
        </p:nvSpPr>
        <p:spPr>
          <a:xfrm>
            <a:off x="7418784" y="5014317"/>
            <a:ext cx="6486049" cy="22860"/>
          </a:xfrm>
          <a:prstGeom prst="rect">
            <a:avLst/>
          </a:prstGeom>
          <a:solidFill>
            <a:srgbClr val="AC9E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1"/>
          <p:cNvSpPr/>
          <p:nvPr/>
        </p:nvSpPr>
        <p:spPr>
          <a:xfrm>
            <a:off x="8511421" y="5163622"/>
            <a:ext cx="4300776" cy="3239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500"/>
              </a:lnSpc>
              <a:spcBef>
                <a:spcPts val="0"/>
              </a:spcBef>
              <a:spcAft>
                <a:spcPts val="0"/>
              </a:spcAft>
              <a:buClr>
                <a:srgbClr val="AC9EF5"/>
              </a:buClr>
              <a:buSzPts val="2000"/>
              <a:buFont typeface="DM Sans Medium"/>
              <a:buNone/>
            </a:pPr>
            <a:r>
              <a:rPr b="0" i="0" lang="en-US" sz="2000" u="none" cap="none" strike="noStrike">
                <a:solidFill>
                  <a:srgbClr val="AC9EF5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Implementação de Testes Unitários</a:t>
            </a:r>
            <a:endParaRPr b="0" i="0" sz="2000" u="none" cap="none" strike="noStrike"/>
          </a:p>
        </p:txBody>
      </p:sp>
      <p:sp>
        <p:nvSpPr>
          <p:cNvPr id="93" name="Google Shape;93;p11"/>
          <p:cNvSpPr/>
          <p:nvPr/>
        </p:nvSpPr>
        <p:spPr>
          <a:xfrm>
            <a:off x="7418784" y="5611892"/>
            <a:ext cx="6486049" cy="9947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D6D9D7"/>
              </a:buClr>
              <a:buSzPts val="1600"/>
              <a:buFont typeface="Inter"/>
              <a:buNone/>
            </a:pPr>
            <a:r>
              <a:rPr b="0" i="0" lang="en-US" sz="1600" u="none" cap="none" strike="noStrike">
                <a:solidFill>
                  <a:srgbClr val="D6D9D7"/>
                </a:solidFill>
                <a:latin typeface="Inter"/>
                <a:ea typeface="Inter"/>
                <a:cs typeface="Inter"/>
                <a:sym typeface="Inter"/>
              </a:rPr>
              <a:t>Criamos uma suíte robusta de testes unitários para a lógica de negócios e a interface de usuário, comprovando a testabilidade do código refatorado e garantindo a validação contínua.</a:t>
            </a:r>
            <a:endParaRPr b="0" i="0" sz="1600" u="none" cap="none" strike="noStrike"/>
          </a:p>
        </p:txBody>
      </p:sp>
      <p:sp>
        <p:nvSpPr>
          <p:cNvPr id="94" name="Google Shape;94;p11"/>
          <p:cNvSpPr/>
          <p:nvPr/>
        </p:nvSpPr>
        <p:spPr>
          <a:xfrm>
            <a:off x="725567" y="7326749"/>
            <a:ext cx="13179266" cy="3315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D6D9D7"/>
              </a:buClr>
              <a:buSzPts val="1600"/>
              <a:buFont typeface="Inter"/>
              <a:buNone/>
            </a:pPr>
            <a:r>
              <a:rPr b="0" i="0" lang="en-US" sz="1600" u="none" cap="none" strike="noStrike">
                <a:solidFill>
                  <a:srgbClr val="D6D9D7"/>
                </a:solidFill>
                <a:latin typeface="Inter"/>
                <a:ea typeface="Inter"/>
                <a:cs typeface="Inter"/>
                <a:sym typeface="Inter"/>
              </a:rPr>
              <a:t>Essa abordagem estratégica permitiu resgatar o software e garantir sua longevidade.</a:t>
            </a:r>
            <a:endParaRPr b="0" i="0" sz="1600" u="none" cap="none" strike="noStrik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00" name="Google Shape;100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314099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2"/>
          <p:cNvSpPr/>
          <p:nvPr/>
        </p:nvSpPr>
        <p:spPr>
          <a:xfrm>
            <a:off x="647938" y="3119914"/>
            <a:ext cx="10118527" cy="4627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137"/>
              </a:lnSpc>
              <a:spcBef>
                <a:spcPts val="0"/>
              </a:spcBef>
              <a:spcAft>
                <a:spcPts val="0"/>
              </a:spcAft>
              <a:buClr>
                <a:srgbClr val="AC9EF5"/>
              </a:buClr>
              <a:buSzPts val="2900"/>
              <a:buFont typeface="DM Sans Medium"/>
              <a:buNone/>
            </a:pPr>
            <a:r>
              <a:rPr b="0" i="0" lang="en-US" sz="2900" u="none" cap="none" strike="noStrike">
                <a:solidFill>
                  <a:srgbClr val="AC9EF5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A Importância do Clean Code na Manutenção de Software</a:t>
            </a:r>
            <a:endParaRPr b="0" i="0" sz="2900" u="none" cap="none" strike="noStrike"/>
          </a:p>
        </p:txBody>
      </p:sp>
      <p:sp>
        <p:nvSpPr>
          <p:cNvPr id="102" name="Google Shape;102;p12"/>
          <p:cNvSpPr/>
          <p:nvPr/>
        </p:nvSpPr>
        <p:spPr>
          <a:xfrm>
            <a:off x="647938" y="3860363"/>
            <a:ext cx="13334524" cy="5924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D6D9D7"/>
              </a:buClr>
              <a:buSzPts val="1450"/>
              <a:buFont typeface="Inter"/>
              <a:buNone/>
            </a:pPr>
            <a:r>
              <a:rPr b="0" i="0" lang="en-US" sz="1450" u="none" cap="none" strike="noStrike">
                <a:solidFill>
                  <a:srgbClr val="D6D9D7"/>
                </a:solidFill>
                <a:latin typeface="Inter"/>
                <a:ea typeface="Inter"/>
                <a:cs typeface="Inter"/>
                <a:sym typeface="Inter"/>
              </a:rPr>
              <a:t>A refatoração do Music Player demonstrou o valor inestimável do </a:t>
            </a:r>
            <a:r>
              <a:rPr b="1" i="0" lang="en-US" sz="1450" u="none" cap="none" strike="noStrike">
                <a:solidFill>
                  <a:srgbClr val="D6D9D7"/>
                </a:solidFill>
                <a:latin typeface="Inter"/>
                <a:ea typeface="Inter"/>
                <a:cs typeface="Inter"/>
                <a:sym typeface="Inter"/>
              </a:rPr>
              <a:t>Clean Code</a:t>
            </a:r>
            <a:r>
              <a:rPr b="0" i="0" lang="en-US" sz="1450" u="none" cap="none" strike="noStrike">
                <a:solidFill>
                  <a:srgbClr val="D6D9D7"/>
                </a:solidFill>
                <a:latin typeface="Inter"/>
                <a:ea typeface="Inter"/>
                <a:cs typeface="Inter"/>
                <a:sym typeface="Inter"/>
              </a:rPr>
              <a:t> para a manutenibilidade de software. Um código limpo não é apenas esteticamente agradável; é uma fundação para a sustentabilidade e evolução de qualquer projeto.</a:t>
            </a:r>
            <a:endParaRPr b="0" i="0" sz="1450" u="none" cap="none" strike="noStrike"/>
          </a:p>
        </p:txBody>
      </p:sp>
      <p:pic>
        <p:nvPicPr>
          <p:cNvPr descr="preencoded.png" id="103" name="Google Shape;103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7938" y="4661059"/>
            <a:ext cx="6574750" cy="888444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2"/>
          <p:cNvSpPr/>
          <p:nvPr/>
        </p:nvSpPr>
        <p:spPr>
          <a:xfrm>
            <a:off x="832961" y="4846082"/>
            <a:ext cx="6204704" cy="2962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D6D9D7"/>
              </a:buClr>
              <a:buSzPts val="1450"/>
              <a:buFont typeface="Inter"/>
              <a:buNone/>
            </a:pPr>
            <a:r>
              <a:rPr b="1" i="0" lang="en-US" sz="1450" u="none" cap="none" strike="noStrike">
                <a:solidFill>
                  <a:srgbClr val="D6D9D7"/>
                </a:solidFill>
                <a:latin typeface="Inter"/>
                <a:ea typeface="Inter"/>
                <a:cs typeface="Inter"/>
                <a:sym typeface="Inter"/>
              </a:rPr>
              <a:t>Redução de Débito Técnico:</a:t>
            </a:r>
            <a:r>
              <a:rPr b="0" i="0" lang="en-US" sz="1450" u="none" cap="none" strike="noStrike">
                <a:solidFill>
                  <a:srgbClr val="D6D9D7"/>
                </a:solidFill>
                <a:latin typeface="Inter"/>
                <a:ea typeface="Inter"/>
                <a:cs typeface="Inter"/>
                <a:sym typeface="Inter"/>
              </a:rPr>
              <a:t> Evita custos futuros e retrabalho.</a:t>
            </a:r>
            <a:endParaRPr b="0" i="0" sz="1450" u="none" cap="none" strike="noStrike"/>
          </a:p>
        </p:txBody>
      </p:sp>
      <p:pic>
        <p:nvPicPr>
          <p:cNvPr descr="preencoded.png" id="105" name="Google Shape;105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407712" y="4661059"/>
            <a:ext cx="6574750" cy="888444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2"/>
          <p:cNvSpPr/>
          <p:nvPr/>
        </p:nvSpPr>
        <p:spPr>
          <a:xfrm>
            <a:off x="7592735" y="4846082"/>
            <a:ext cx="6204704" cy="2962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D6D9D7"/>
              </a:buClr>
              <a:buSzPts val="1450"/>
              <a:buFont typeface="Inter"/>
              <a:buNone/>
            </a:pPr>
            <a:r>
              <a:rPr b="1" i="0" lang="en-US" sz="1450" u="none" cap="none" strike="noStrike">
                <a:solidFill>
                  <a:srgbClr val="D6D9D7"/>
                </a:solidFill>
                <a:latin typeface="Inter"/>
                <a:ea typeface="Inter"/>
                <a:cs typeface="Inter"/>
                <a:sym typeface="Inter"/>
              </a:rPr>
              <a:t>Facilidade de Manutenção:</a:t>
            </a:r>
            <a:r>
              <a:rPr b="0" i="0" lang="en-US" sz="1450" u="none" cap="none" strike="noStrike">
                <a:solidFill>
                  <a:srgbClr val="D6D9D7"/>
                </a:solidFill>
                <a:latin typeface="Inter"/>
                <a:ea typeface="Inter"/>
                <a:cs typeface="Inter"/>
                <a:sym typeface="Inter"/>
              </a:rPr>
              <a:t> Permite correções e atualizações rápidas.</a:t>
            </a:r>
            <a:endParaRPr b="0" i="0" sz="1450" u="none" cap="none" strike="noStrike"/>
          </a:p>
        </p:txBody>
      </p:sp>
      <p:pic>
        <p:nvPicPr>
          <p:cNvPr descr="preencoded.png" id="107" name="Google Shape;107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7938" y="5734526"/>
            <a:ext cx="6574750" cy="888444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2"/>
          <p:cNvSpPr/>
          <p:nvPr/>
        </p:nvSpPr>
        <p:spPr>
          <a:xfrm>
            <a:off x="832961" y="5919549"/>
            <a:ext cx="6204704" cy="2962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D6D9D7"/>
              </a:buClr>
              <a:buSzPts val="1450"/>
              <a:buFont typeface="Inter"/>
              <a:buNone/>
            </a:pPr>
            <a:r>
              <a:rPr b="1" i="0" lang="en-US" sz="1450" u="none" cap="none" strike="noStrike">
                <a:solidFill>
                  <a:srgbClr val="D6D9D7"/>
                </a:solidFill>
                <a:latin typeface="Inter"/>
                <a:ea typeface="Inter"/>
                <a:cs typeface="Inter"/>
                <a:sym typeface="Inter"/>
              </a:rPr>
              <a:t>Colaboração Aprimorada:</a:t>
            </a:r>
            <a:r>
              <a:rPr b="0" i="0" lang="en-US" sz="1450" u="none" cap="none" strike="noStrike">
                <a:solidFill>
                  <a:srgbClr val="D6D9D7"/>
                </a:solidFill>
                <a:latin typeface="Inter"/>
                <a:ea typeface="Inter"/>
                <a:cs typeface="Inter"/>
                <a:sym typeface="Inter"/>
              </a:rPr>
              <a:t> Facilita o entendimento entre equipes.</a:t>
            </a:r>
            <a:endParaRPr b="0" i="0" sz="1450" u="none" cap="none" strike="noStrike"/>
          </a:p>
        </p:txBody>
      </p:sp>
      <p:pic>
        <p:nvPicPr>
          <p:cNvPr descr="preencoded.png" id="109" name="Google Shape;109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407712" y="5734526"/>
            <a:ext cx="6574750" cy="888444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2"/>
          <p:cNvSpPr/>
          <p:nvPr/>
        </p:nvSpPr>
        <p:spPr>
          <a:xfrm>
            <a:off x="7592735" y="5919549"/>
            <a:ext cx="6204704" cy="2962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D6D9D7"/>
              </a:buClr>
              <a:buSzPts val="1450"/>
              <a:buFont typeface="Inter"/>
              <a:buNone/>
            </a:pPr>
            <a:r>
              <a:rPr b="1" i="0" lang="en-US" sz="1450" u="none" cap="none" strike="noStrike">
                <a:solidFill>
                  <a:srgbClr val="D6D9D7"/>
                </a:solidFill>
                <a:latin typeface="Inter"/>
                <a:ea typeface="Inter"/>
                <a:cs typeface="Inter"/>
                <a:sym typeface="Inter"/>
              </a:rPr>
              <a:t>Testabilidade Inerente:</a:t>
            </a:r>
            <a:r>
              <a:rPr b="0" i="0" lang="en-US" sz="1450" u="none" cap="none" strike="noStrike">
                <a:solidFill>
                  <a:srgbClr val="D6D9D7"/>
                </a:solidFill>
                <a:latin typeface="Inter"/>
                <a:ea typeface="Inter"/>
                <a:cs typeface="Inter"/>
                <a:sym typeface="Inter"/>
              </a:rPr>
              <a:t> Torna o software mais robusto e confiável.</a:t>
            </a:r>
            <a:endParaRPr b="0" i="0" sz="1450" u="none" cap="none" strike="noStrike"/>
          </a:p>
        </p:txBody>
      </p:sp>
      <p:sp>
        <p:nvSpPr>
          <p:cNvPr id="111" name="Google Shape;111;p12"/>
          <p:cNvSpPr/>
          <p:nvPr/>
        </p:nvSpPr>
        <p:spPr>
          <a:xfrm>
            <a:off x="647938" y="6831211"/>
            <a:ext cx="13334524" cy="5924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D6D9D7"/>
              </a:buClr>
              <a:buSzPts val="1450"/>
              <a:buFont typeface="Inter"/>
              <a:buNone/>
            </a:pPr>
            <a:r>
              <a:rPr b="0" i="0" lang="en-US" sz="1450" u="none" cap="none" strike="noStrike">
                <a:solidFill>
                  <a:srgbClr val="D6D9D7"/>
                </a:solidFill>
                <a:latin typeface="Inter"/>
                <a:ea typeface="Inter"/>
                <a:cs typeface="Inter"/>
                <a:sym typeface="Inter"/>
              </a:rPr>
              <a:t>Investir em Clean Code desde o início, ou aplicá-lo através de refatorações, é crucial para a qualidade e o sucesso a longo prazo de qualquer sistema de software.</a:t>
            </a:r>
            <a:endParaRPr b="0" i="0" sz="1450" u="none" cap="none" strike="noStrik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